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1" r:id="rId14"/>
    <p:sldId id="270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vonne de jesus" initials="ydj" lastIdx="2" clrIdx="0">
    <p:extLst>
      <p:ext uri="{19B8F6BF-5375-455C-9EA6-DF929625EA0E}">
        <p15:presenceInfo xmlns:p15="http://schemas.microsoft.com/office/powerpoint/2012/main" userId="83ae90c3c0a01f7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56" autoAdjust="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237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845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97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324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631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643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028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466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658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92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934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564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894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921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7681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640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2489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2E58F16-7835-4C37-B6E8-D1D0C040BDC1}" type="datetimeFigureOut">
              <a:rPr lang="en-US" smtClean="0"/>
              <a:t>8/9/2020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723DF7D-E899-456F-88C5-EE6F7ACBCC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01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8.png"/><Relationship Id="rId21" Type="http://schemas.openxmlformats.org/officeDocument/2006/relationships/image" Target="../media/image24.png"/><Relationship Id="rId7" Type="http://schemas.openxmlformats.org/officeDocument/2006/relationships/image" Target="../media/image12.png"/><Relationship Id="rId12" Type="http://schemas.microsoft.com/office/2007/relationships/hdphoto" Target="../media/hdphoto1.wdp"/><Relationship Id="rId17" Type="http://schemas.openxmlformats.org/officeDocument/2006/relationships/image" Target="../media/image21.png"/><Relationship Id="rId2" Type="http://schemas.openxmlformats.org/officeDocument/2006/relationships/image" Target="../media/image7.png"/><Relationship Id="rId16" Type="http://schemas.openxmlformats.org/officeDocument/2006/relationships/image" Target="../media/image20.png"/><Relationship Id="rId20" Type="http://schemas.microsoft.com/office/2007/relationships/hdphoto" Target="../media/hdphoto2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19" Type="http://schemas.openxmlformats.org/officeDocument/2006/relationships/image" Target="../media/image23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8.png"/><Relationship Id="rId22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mailto:ydejesus@asrbpr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6C5212-585C-4A4E-BBDF-949CCFB61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842" y="0"/>
            <a:ext cx="13164121" cy="74157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6348B5-9616-4722-96F5-F2E36A3ED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552" y="1383752"/>
            <a:ext cx="890093" cy="42370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1B584A-C1FA-4D5F-8E67-ADEE7DDFD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481" y="303117"/>
            <a:ext cx="6502112" cy="51850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BFE234-1F76-4585-B4F3-3FAFCFE960AE}"/>
              </a:ext>
            </a:extLst>
          </p:cNvPr>
          <p:cNvSpPr txBox="1"/>
          <p:nvPr/>
        </p:nvSpPr>
        <p:spPr>
          <a:xfrm>
            <a:off x="2899785" y="1171281"/>
            <a:ext cx="459066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Academia Santa Rosa de Lima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Bienvenidos a </a:t>
            </a:r>
            <a:r>
              <a:rPr lang="es-PR" sz="2000" dirty="0">
                <a:latin typeface="Arial" panose="020B0604020202020204" pitchFamily="34" charset="0"/>
                <a:cs typeface="Arial" panose="020B0604020202020204" pitchFamily="34" charset="0"/>
              </a:rPr>
              <a:t>tu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Salón de </a:t>
            </a:r>
            <a:r>
              <a:rPr lang="es-PR" sz="2000" dirty="0">
                <a:latin typeface="Arial" panose="020B0604020202020204" pitchFamily="34" charset="0"/>
                <a:cs typeface="Arial" panose="020B0604020202020204" pitchFamily="34" charset="0"/>
              </a:rPr>
              <a:t>Inglés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          2020-2021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	  Mrs. De Jesus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	4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5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Grade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C938EB-D281-401F-A7C5-22ECFB38F8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196" y="4681860"/>
            <a:ext cx="4390341" cy="38828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DFFDCB4-77C9-425D-89D6-64C9985393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3820" y="4271376"/>
            <a:ext cx="3761648" cy="2567570"/>
          </a:xfrm>
          <a:prstGeom prst="rect">
            <a:avLst/>
          </a:prstGeom>
          <a:scene3d>
            <a:camera prst="orthographicFront">
              <a:rot lat="0" lon="21594000" rev="0"/>
            </a:camera>
            <a:lightRig rig="threePt" dir="t"/>
          </a:scene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3D5300E-6F19-480E-B3BA-9BF9A69FE9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1250" y="87808"/>
            <a:ext cx="5362575" cy="7803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62F8660-B069-4351-AE6B-B4C8CA7D95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8992" y="1810879"/>
            <a:ext cx="1194920" cy="154242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8FE7F05-3E5D-48A4-9675-70ED10DE7E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732" y="113843"/>
            <a:ext cx="993734" cy="101202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1EE0B55-A0B8-4CAA-BF59-8C71564167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0181733" y="4079339"/>
            <a:ext cx="2005758" cy="2664183"/>
          </a:xfrm>
          <a:prstGeom prst="rect">
            <a:avLst/>
          </a:prstGeom>
        </p:spPr>
      </p:pic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:a16="http://schemas.microsoft.com/office/drawing/2014/main" id="{BB215A5D-0AAD-4558-B437-7201278610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99" b="94221" l="9799" r="89950">
                        <a14:foregroundMark x1="35427" y1="89698" x2="37940" y2="91206"/>
                        <a14:foregroundMark x1="49246" y1="89950" x2="43970" y2="94221"/>
                        <a14:backgroundMark x1="65075" y1="66834" x2="70603" y2="678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309" y="2603411"/>
            <a:ext cx="3790950" cy="415689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A74D9E1-BE8A-4DF6-B9E8-937D7B4ECEB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66939" y="309427"/>
            <a:ext cx="2634270" cy="246923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D9128B2-A09A-4D4D-AC64-9DCE1E9DB85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4650" y="1531638"/>
            <a:ext cx="713294" cy="65842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E81C285-661C-498F-A80B-65D0E39C2A0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2240" y="2348673"/>
            <a:ext cx="676715" cy="65842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0C9129E-500A-44E8-9441-9FCF3FC4ACB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2240" y="3143787"/>
            <a:ext cx="709205" cy="77827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EBBB7A8-7938-44AA-B175-6DA673AA03A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0636" y="4892479"/>
            <a:ext cx="755970" cy="59569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857D923-04F9-4904-BE3A-15BC02E198D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34543" y="4042037"/>
            <a:ext cx="512108" cy="676715"/>
          </a:xfrm>
          <a:prstGeom prst="rect">
            <a:avLst/>
          </a:prstGeom>
        </p:spPr>
      </p:pic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349EFF5-3BA6-4BDD-B2FB-B637F3DE1E5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926" b="89926" l="9750" r="90333">
                        <a14:foregroundMark x1="11250" y1="87259" x2="12583" y2="87259"/>
                        <a14:foregroundMark x1="18833" y1="88889" x2="18083" y2="87259"/>
                        <a14:foregroundMark x1="54083" y1="86963" x2="53167" y2="85926"/>
                        <a14:foregroundMark x1="8833" y1="22815" x2="7320" y2="30381"/>
                        <a14:foregroundMark x1="7490" y1="31333" x2="9750" y2="23111"/>
                        <a14:foregroundMark x1="9750" y1="23111" x2="9750" y2="23111"/>
                        <a14:foregroundMark x1="89583" y1="40000" x2="88583" y2="54222"/>
                        <a14:foregroundMark x1="88583" y1="54222" x2="90333" y2="51407"/>
                        <a14:foregroundMark x1="62500" y1="89037" x2="63417" y2="87111"/>
                        <a14:backgroundMark x1="7000" y1="31111" x2="7000" y2="28593"/>
                        <a14:backgroundMark x1="6500" y1="34667" x2="7417" y2="322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28100"/>
            <a:ext cx="6230576" cy="3504699"/>
          </a:xfrm>
          <a:prstGeom prst="rect">
            <a:avLst/>
          </a:prstGeom>
        </p:spPr>
      </p:pic>
      <p:pic>
        <p:nvPicPr>
          <p:cNvPr id="46" name="Picture 45" descr="A close up of a box&#10;&#10;Description automatically generated">
            <a:extLst>
              <a:ext uri="{FF2B5EF4-FFF2-40B4-BE49-F238E27FC236}">
                <a16:creationId xmlns:a16="http://schemas.microsoft.com/office/drawing/2014/main" id="{E0644EC4-0C8F-4CD8-921E-A550C4E74B8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8696" b="90870" l="9662" r="92271">
                        <a14:foregroundMark x1="0" y1="35217" x2="6763" y2="57391"/>
                        <a14:foregroundMark x1="6763" y1="57391" x2="5314" y2="12174"/>
                        <a14:foregroundMark x1="5314" y1="12174" x2="30918" y2="5217"/>
                        <a14:foregroundMark x1="30918" y1="5217" x2="55072" y2="7826"/>
                        <a14:foregroundMark x1="55072" y1="7826" x2="29952" y2="8696"/>
                        <a14:foregroundMark x1="29952" y1="8696" x2="44444" y2="9130"/>
                        <a14:foregroundMark x1="44928" y1="40000" x2="69565" y2="39130"/>
                        <a14:foregroundMark x1="69565" y1="39130" x2="44444" y2="40435"/>
                        <a14:foregroundMark x1="44444" y1="40435" x2="71014" y2="34348"/>
                        <a14:foregroundMark x1="71014" y1="34348" x2="95169" y2="35217"/>
                        <a14:foregroundMark x1="95169" y1="35217" x2="45894" y2="37391"/>
                        <a14:foregroundMark x1="45894" y1="37391" x2="71498" y2="39130"/>
                        <a14:foregroundMark x1="71498" y1="39130" x2="46377" y2="43913"/>
                        <a14:foregroundMark x1="46377" y1="43913" x2="73430" y2="43913"/>
                        <a14:foregroundMark x1="73430" y1="43913" x2="48792" y2="46957"/>
                        <a14:foregroundMark x1="48792" y1="46957" x2="66667" y2="29130"/>
                        <a14:foregroundMark x1="66667" y1="29130" x2="90821" y2="24348"/>
                        <a14:foregroundMark x1="90821" y1="24348" x2="67150" y2="32609"/>
                        <a14:foregroundMark x1="67150" y1="32609" x2="92271" y2="26087"/>
                        <a14:foregroundMark x1="92271" y1="26087" x2="68116" y2="36087"/>
                        <a14:foregroundMark x1="68116" y1="36087" x2="71498" y2="36957"/>
                        <a14:foregroundMark x1="52657" y1="90870" x2="55556" y2="90870"/>
                        <a14:foregroundMark x1="50725" y1="57826" x2="75845" y2="60000"/>
                        <a14:foregroundMark x1="75845" y1="60000" x2="50242" y2="65217"/>
                        <a14:foregroundMark x1="50242" y1="65217" x2="78261" y2="56957"/>
                        <a14:foregroundMark x1="78261" y1="56957" x2="54106" y2="55217"/>
                        <a14:foregroundMark x1="54106" y1="55217" x2="79710" y2="53043"/>
                        <a14:foregroundMark x1="79710" y1="53043" x2="61353" y2="67826"/>
                        <a14:foregroundMark x1="61353" y1="67826" x2="77778" y2="57391"/>
                        <a14:foregroundMark x1="85990" y1="65652" x2="60386" y2="68261"/>
                        <a14:foregroundMark x1="60386" y1="68261" x2="87923" y2="63043"/>
                        <a14:foregroundMark x1="87923" y1="63043" x2="64734" y2="72174"/>
                        <a14:foregroundMark x1="64734" y1="72174" x2="90821" y2="67391"/>
                        <a14:foregroundMark x1="90821" y1="67391" x2="70531" y2="81739"/>
                        <a14:foregroundMark x1="70531" y1="81739" x2="45411" y2="89130"/>
                        <a14:foregroundMark x1="45411" y1="89130" x2="71498" y2="79130"/>
                        <a14:foregroundMark x1="71498" y1="79130" x2="60386" y2="85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452" y="3922058"/>
            <a:ext cx="997939" cy="110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19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E302A2-FC3C-4D59-AD78-0506A0E07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80"/>
            <a:ext cx="12192000" cy="686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71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3F3FD3-A9AC-484F-9C0B-411791A54CC7}"/>
              </a:ext>
            </a:extLst>
          </p:cNvPr>
          <p:cNvSpPr txBox="1"/>
          <p:nvPr/>
        </p:nvSpPr>
        <p:spPr>
          <a:xfrm>
            <a:off x="485695" y="1474969"/>
            <a:ext cx="3026558" cy="1868760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300" cap="all" dirty="0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26813C-3CC0-49EE-9C68-943F1C90D656}"/>
              </a:ext>
            </a:extLst>
          </p:cNvPr>
          <p:cNvSpPr txBox="1"/>
          <p:nvPr/>
        </p:nvSpPr>
        <p:spPr>
          <a:xfrm>
            <a:off x="4785670" y="942392"/>
            <a:ext cx="5777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4000" dirty="0"/>
              <a:t>Quién</a:t>
            </a:r>
            <a:r>
              <a:rPr lang="en-US" sz="4000" dirty="0"/>
              <a:t> soy </a:t>
            </a:r>
            <a:r>
              <a:rPr lang="es-PR" sz="4000" dirty="0"/>
              <a:t>yo</a:t>
            </a:r>
            <a:r>
              <a:rPr lang="en-US" sz="4000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F46937-B615-4CAD-950A-7CEE962F2F46}"/>
              </a:ext>
            </a:extLst>
          </p:cNvPr>
          <p:cNvSpPr txBox="1"/>
          <p:nvPr/>
        </p:nvSpPr>
        <p:spPr>
          <a:xfrm>
            <a:off x="5635689" y="284583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A2226A44-8F10-470D-BCBB-545BECC34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20" y="793102"/>
            <a:ext cx="3421030" cy="537923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DC28648-D64A-4D91-85A5-14DB749E9646}"/>
              </a:ext>
            </a:extLst>
          </p:cNvPr>
          <p:cNvSpPr txBox="1"/>
          <p:nvPr/>
        </p:nvSpPr>
        <p:spPr>
          <a:xfrm>
            <a:off x="4785670" y="2086183"/>
            <a:ext cx="57775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Mi </a:t>
            </a:r>
            <a:r>
              <a:rPr lang="es-PR" sz="2000" dirty="0"/>
              <a:t>nombre</a:t>
            </a:r>
            <a:r>
              <a:rPr lang="en-US" sz="2000" dirty="0"/>
              <a:t> es Yvonne de Jesús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Soy </a:t>
            </a:r>
            <a:r>
              <a:rPr lang="es-PR" sz="2000" dirty="0"/>
              <a:t>maestra</a:t>
            </a:r>
            <a:r>
              <a:rPr lang="en-US" sz="2000" dirty="0"/>
              <a:t> de </a:t>
            </a:r>
            <a:r>
              <a:rPr lang="es-PR" sz="2000" dirty="0"/>
              <a:t>cuarto</a:t>
            </a:r>
            <a:r>
              <a:rPr lang="en-US" sz="2000" dirty="0"/>
              <a:t> y quinto </a:t>
            </a:r>
            <a:r>
              <a:rPr lang="es-PR" sz="2000" dirty="0"/>
              <a:t>grado</a:t>
            </a:r>
            <a:r>
              <a:rPr lang="en-US" sz="2000" dirty="0"/>
              <a:t> </a:t>
            </a:r>
            <a:r>
              <a:rPr lang="es-PR" sz="2000" dirty="0"/>
              <a:t>incluyendo</a:t>
            </a:r>
            <a:r>
              <a:rPr lang="en-US" sz="2000" dirty="0"/>
              <a:t> </a:t>
            </a:r>
            <a:r>
              <a:rPr lang="es-PR" sz="2000" dirty="0"/>
              <a:t>cuarto</a:t>
            </a:r>
            <a:r>
              <a:rPr lang="en-US" sz="2000" dirty="0"/>
              <a:t> </a:t>
            </a:r>
            <a:r>
              <a:rPr lang="es-PR" sz="2000" dirty="0"/>
              <a:t>bilingüe</a:t>
            </a:r>
            <a:r>
              <a:rPr lang="en-U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R" sz="2000" dirty="0"/>
              <a:t>Bachillerato</a:t>
            </a:r>
            <a:r>
              <a:rPr lang="en-US" sz="2000" dirty="0"/>
              <a:t> de 4to a 6to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R" sz="2000" dirty="0"/>
              <a:t>Actualmente</a:t>
            </a:r>
            <a:r>
              <a:rPr lang="en-US" sz="2000" dirty="0"/>
              <a:t> </a:t>
            </a:r>
            <a:r>
              <a:rPr lang="es-PR" sz="2000" dirty="0"/>
              <a:t>estudiando</a:t>
            </a:r>
            <a:r>
              <a:rPr lang="en-US" sz="2000" dirty="0"/>
              <a:t> </a:t>
            </a:r>
            <a:r>
              <a:rPr lang="es-PR" sz="2000" dirty="0"/>
              <a:t>maestría</a:t>
            </a:r>
            <a:r>
              <a:rPr lang="en-US" sz="2000" dirty="0"/>
              <a:t> </a:t>
            </a:r>
            <a:r>
              <a:rPr lang="es-PR" sz="2000" dirty="0"/>
              <a:t>en Inglés como</a:t>
            </a:r>
            <a:r>
              <a:rPr lang="en-US" sz="2000" dirty="0"/>
              <a:t> Segundo </a:t>
            </a:r>
            <a:r>
              <a:rPr lang="es-PR" sz="2000" dirty="0"/>
              <a:t>Idioma</a:t>
            </a:r>
            <a:r>
              <a:rPr lang="en-US" sz="2000" dirty="0"/>
              <a:t> (ESL)</a:t>
            </a:r>
          </a:p>
        </p:txBody>
      </p:sp>
    </p:spTree>
    <p:extLst>
      <p:ext uri="{BB962C8B-B14F-4D97-AF65-F5344CB8AC3E}">
        <p14:creationId xmlns:p14="http://schemas.microsoft.com/office/powerpoint/2010/main" val="130993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6FB28-5C98-4C14-B732-376A79C23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376053"/>
            <a:ext cx="9405891" cy="1002990"/>
          </a:xfrm>
        </p:spPr>
        <p:txBody>
          <a:bodyPr anchor="ctr">
            <a:normAutofit/>
          </a:bodyPr>
          <a:lstStyle/>
          <a:p>
            <a:pPr algn="l"/>
            <a:r>
              <a:rPr lang="es-PR" dirty="0"/>
              <a:t>Plataformas a Utilizarse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1E3A3B-8063-457B-825E-A8AB3A38053D}"/>
              </a:ext>
            </a:extLst>
          </p:cNvPr>
          <p:cNvSpPr txBox="1"/>
          <p:nvPr/>
        </p:nvSpPr>
        <p:spPr>
          <a:xfrm>
            <a:off x="1451579" y="2610024"/>
            <a:ext cx="656875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Google  Classroom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Google Forms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Google Meet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Edu-system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R" sz="2400" dirty="0"/>
              <a:t>Módulos</a:t>
            </a:r>
            <a:r>
              <a:rPr lang="en-US" sz="2400" dirty="0"/>
              <a:t> </a:t>
            </a:r>
            <a:r>
              <a:rPr lang="es-PR" sz="2400" dirty="0"/>
              <a:t>Interactivos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R" sz="2400" dirty="0"/>
              <a:t>Blog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35233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5EB1F-40DE-4A09-9676-3D29F3532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Dias de la </a:t>
            </a:r>
            <a:r>
              <a:rPr lang="es-PR" dirty="0"/>
              <a:t>clase</a:t>
            </a:r>
            <a:r>
              <a:rPr lang="en-US" dirty="0"/>
              <a:t> de </a:t>
            </a:r>
            <a:r>
              <a:rPr lang="es-PR" dirty="0"/>
              <a:t>Inglés(Virtual)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89D22-E943-4166-929D-EFD337008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Lunes</a:t>
            </a:r>
          </a:p>
          <a:p>
            <a:r>
              <a:rPr lang="es-PR" sz="3200" dirty="0"/>
              <a:t>Miércoles</a:t>
            </a:r>
          </a:p>
          <a:p>
            <a:r>
              <a:rPr lang="es-PR" sz="3200" dirty="0"/>
              <a:t>Viernes </a:t>
            </a:r>
          </a:p>
          <a:p>
            <a:endParaRPr lang="en-US" dirty="0"/>
          </a:p>
        </p:txBody>
      </p:sp>
      <p:pic>
        <p:nvPicPr>
          <p:cNvPr id="5" name="Picture 4" descr="A picture containing room&#10;&#10;Description automatically generated">
            <a:extLst>
              <a:ext uri="{FF2B5EF4-FFF2-40B4-BE49-F238E27FC236}">
                <a16:creationId xmlns:a16="http://schemas.microsoft.com/office/drawing/2014/main" id="{E0F6CB5E-31BC-4F70-A1C4-D08EECF71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99" b="95729" l="9799" r="89950">
                        <a14:foregroundMark x1="67337" y1="92965" x2="70352" y2="91457"/>
                        <a14:foregroundMark x1="75628" y1="93719" x2="78392" y2="93216"/>
                        <a14:foregroundMark x1="75126" y1="95729" x2="74623" y2="95729"/>
                        <a14:foregroundMark x1="71859" y1="91960" x2="66834" y2="957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18" y="2211699"/>
            <a:ext cx="4206357" cy="4149705"/>
          </a:xfrm>
          <a:prstGeom prst="rect">
            <a:avLst/>
          </a:prstGeom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202E38E3-951E-42A4-8FCE-F63AA71F8B04}"/>
              </a:ext>
            </a:extLst>
          </p:cNvPr>
          <p:cNvSpPr/>
          <p:nvPr/>
        </p:nvSpPr>
        <p:spPr>
          <a:xfrm>
            <a:off x="8152619" y="1559766"/>
            <a:ext cx="3286712" cy="130386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Martes y </a:t>
            </a:r>
            <a:r>
              <a:rPr lang="en-US" dirty="0" err="1"/>
              <a:t>jueves</a:t>
            </a:r>
            <a:r>
              <a:rPr lang="en-US" dirty="0"/>
              <a:t> </a:t>
            </a:r>
            <a:r>
              <a:rPr lang="es-PR" dirty="0"/>
              <a:t>serán</a:t>
            </a:r>
            <a:r>
              <a:rPr lang="en-US" dirty="0"/>
              <a:t> solo </a:t>
            </a:r>
            <a:r>
              <a:rPr lang="en-US" dirty="0" err="1"/>
              <a:t>trabajos</a:t>
            </a:r>
            <a:r>
              <a:rPr lang="en-US" dirty="0"/>
              <a:t> virtual</a:t>
            </a:r>
          </a:p>
        </p:txBody>
      </p:sp>
    </p:spTree>
    <p:extLst>
      <p:ext uri="{BB962C8B-B14F-4D97-AF65-F5344CB8AC3E}">
        <p14:creationId xmlns:p14="http://schemas.microsoft.com/office/powerpoint/2010/main" val="3009389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9BF0F-F931-4A97-BD23-8EE4B5D3B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/>
              <a:t>Deberes</a:t>
            </a:r>
            <a:r>
              <a:rPr lang="en-US" dirty="0"/>
              <a:t> y </a:t>
            </a:r>
            <a:r>
              <a:rPr lang="es-PR" dirty="0"/>
              <a:t>obligaciones</a:t>
            </a:r>
            <a:r>
              <a:rPr lang="en-US" dirty="0"/>
              <a:t> de los </a:t>
            </a:r>
            <a:r>
              <a:rPr lang="es-PR" dirty="0"/>
              <a:t>estudiantes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18F54-362F-4446-A95D-A54CEBB97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PR" dirty="0"/>
              <a:t>Asumir</a:t>
            </a:r>
            <a:r>
              <a:rPr lang="en-US" dirty="0"/>
              <a:t> una </a:t>
            </a:r>
            <a:r>
              <a:rPr lang="es-PR" dirty="0"/>
              <a:t>actitud</a:t>
            </a:r>
            <a:r>
              <a:rPr lang="en-US" dirty="0"/>
              <a:t> </a:t>
            </a:r>
            <a:r>
              <a:rPr lang="es-PR" dirty="0"/>
              <a:t>positiva</a:t>
            </a:r>
            <a:r>
              <a:rPr lang="en-US" dirty="0"/>
              <a:t> </a:t>
            </a:r>
            <a:r>
              <a:rPr lang="es-PR" dirty="0"/>
              <a:t>durante</a:t>
            </a:r>
            <a:r>
              <a:rPr lang="en-US" dirty="0"/>
              <a:t> la </a:t>
            </a:r>
            <a:r>
              <a:rPr lang="es-PR" dirty="0"/>
              <a:t>clase</a:t>
            </a:r>
            <a:r>
              <a:rPr lang="en-US" dirty="0"/>
              <a:t>.</a:t>
            </a:r>
          </a:p>
          <a:p>
            <a:r>
              <a:rPr lang="es-PR" dirty="0"/>
              <a:t>Participar</a:t>
            </a:r>
            <a:r>
              <a:rPr lang="en-US" dirty="0"/>
              <a:t> </a:t>
            </a:r>
            <a:r>
              <a:rPr lang="es-PR" dirty="0"/>
              <a:t>activamente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s-PR" dirty="0"/>
              <a:t>clase</a:t>
            </a:r>
            <a:r>
              <a:rPr lang="en-US" dirty="0"/>
              <a:t>.</a:t>
            </a:r>
          </a:p>
          <a:p>
            <a:pPr marL="0" indent="0" algn="ctr">
              <a:buNone/>
            </a:pPr>
            <a:r>
              <a:rPr lang="en-US" b="1" dirty="0"/>
              <a:t>Video </a:t>
            </a:r>
            <a:r>
              <a:rPr lang="es-PR" b="1" dirty="0"/>
              <a:t>Conferencias</a:t>
            </a:r>
          </a:p>
          <a:p>
            <a:r>
              <a:rPr lang="es-PR" dirty="0"/>
              <a:t>Asistir</a:t>
            </a:r>
            <a:r>
              <a:rPr lang="en-US" dirty="0"/>
              <a:t> a </a:t>
            </a:r>
            <a:r>
              <a:rPr lang="es-PR" dirty="0"/>
              <a:t>conferencias,</a:t>
            </a:r>
            <a:r>
              <a:rPr lang="en-US" dirty="0"/>
              <a:t> ser </a:t>
            </a:r>
            <a:r>
              <a:rPr lang="es-PR" dirty="0"/>
              <a:t>puntual</a:t>
            </a:r>
            <a:r>
              <a:rPr lang="en-US" dirty="0"/>
              <a:t>. (</a:t>
            </a:r>
            <a:r>
              <a:rPr lang="es-PR" dirty="0"/>
              <a:t>permanecerán</a:t>
            </a:r>
            <a:r>
              <a:rPr lang="en-US" dirty="0"/>
              <a:t> </a:t>
            </a:r>
            <a:r>
              <a:rPr lang="es-PR" dirty="0"/>
              <a:t>grabadas</a:t>
            </a:r>
            <a:r>
              <a:rPr lang="en-US" dirty="0"/>
              <a:t> y </a:t>
            </a:r>
            <a:r>
              <a:rPr lang="es-PR" dirty="0"/>
              <a:t>publicadas</a:t>
            </a:r>
            <a:r>
              <a:rPr lang="en-US" dirty="0"/>
              <a:t> por Google Classroom de 3:00- 3:15)</a:t>
            </a:r>
          </a:p>
          <a:p>
            <a:r>
              <a:rPr lang="en-US" dirty="0"/>
              <a:t>Tener los </a:t>
            </a:r>
            <a:r>
              <a:rPr lang="es-PR" dirty="0"/>
              <a:t>materiales</a:t>
            </a:r>
            <a:r>
              <a:rPr lang="en-US" dirty="0"/>
              <a:t> </a:t>
            </a:r>
            <a:r>
              <a:rPr lang="es-PR" dirty="0"/>
              <a:t>requeridos</a:t>
            </a:r>
            <a:r>
              <a:rPr lang="en-US" dirty="0"/>
              <a:t>.</a:t>
            </a:r>
          </a:p>
          <a:p>
            <a:r>
              <a:rPr lang="en-US" dirty="0"/>
              <a:t>Tener </a:t>
            </a:r>
            <a:r>
              <a:rPr lang="es-PR" dirty="0"/>
              <a:t>micrófonos</a:t>
            </a:r>
            <a:r>
              <a:rPr lang="en-US" dirty="0"/>
              <a:t> </a:t>
            </a:r>
            <a:r>
              <a:rPr lang="es-PR" dirty="0"/>
              <a:t>apagados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313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5B7C2-85E9-4096-AB20-5BDF8D38D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Deberes y obligaciones de los estudiantes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6F743-49D9-4196-9D50-AB6523AAC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</a:t>
            </a:r>
            <a:r>
              <a:rPr lang="es-PR" dirty="0"/>
              <a:t>utilizar</a:t>
            </a:r>
            <a:r>
              <a:rPr lang="en-US" dirty="0"/>
              <a:t> el chat de video </a:t>
            </a:r>
            <a:r>
              <a:rPr lang="es-PR" dirty="0"/>
              <a:t>conferencia</a:t>
            </a:r>
            <a:r>
              <a:rPr lang="en-US" dirty="0"/>
              <a:t>.</a:t>
            </a:r>
          </a:p>
          <a:p>
            <a:r>
              <a:rPr lang="es-PR" dirty="0"/>
              <a:t>Registrarse</a:t>
            </a:r>
            <a:r>
              <a:rPr lang="en-US" dirty="0"/>
              <a:t> con </a:t>
            </a:r>
            <a:r>
              <a:rPr lang="es-PR" dirty="0"/>
              <a:t>nombre</a:t>
            </a:r>
            <a:r>
              <a:rPr lang="en-US" dirty="0"/>
              <a:t> y </a:t>
            </a:r>
            <a:r>
              <a:rPr lang="es-PR" dirty="0"/>
              <a:t>apellido</a:t>
            </a:r>
            <a:r>
              <a:rPr lang="en-US" dirty="0"/>
              <a:t>.</a:t>
            </a:r>
          </a:p>
          <a:p>
            <a:pPr marL="0" indent="0" algn="ctr">
              <a:buNone/>
            </a:pPr>
            <a:r>
              <a:rPr lang="en-US" b="1" dirty="0"/>
              <a:t>Google Classroom</a:t>
            </a:r>
          </a:p>
          <a:p>
            <a:endParaRPr lang="en-US" b="1" dirty="0"/>
          </a:p>
          <a:p>
            <a:r>
              <a:rPr lang="es-PR" dirty="0"/>
              <a:t>Estudiante</a:t>
            </a:r>
            <a:r>
              <a:rPr lang="en-US" dirty="0"/>
              <a:t> debe </a:t>
            </a:r>
            <a:r>
              <a:rPr lang="es-PR" dirty="0"/>
              <a:t>registrarse</a:t>
            </a:r>
            <a:r>
              <a:rPr lang="en-US" dirty="0"/>
              <a:t> con </a:t>
            </a:r>
            <a:r>
              <a:rPr lang="es-PR" dirty="0"/>
              <a:t>su nombre y apellido.</a:t>
            </a:r>
          </a:p>
          <a:p>
            <a:r>
              <a:rPr lang="es-PR" dirty="0"/>
              <a:t>Mantener</a:t>
            </a:r>
            <a:r>
              <a:rPr lang="en-US" dirty="0"/>
              <a:t> </a:t>
            </a:r>
            <a:r>
              <a:rPr lang="es-PR" dirty="0"/>
              <a:t>comunicación</a:t>
            </a:r>
            <a:r>
              <a:rPr lang="en-US" dirty="0"/>
              <a:t> </a:t>
            </a:r>
            <a:r>
              <a:rPr lang="es-PR" dirty="0"/>
              <a:t>directa</a:t>
            </a:r>
            <a:r>
              <a:rPr lang="en-US" dirty="0"/>
              <a:t> con el maestro.</a:t>
            </a:r>
          </a:p>
          <a:p>
            <a:endParaRPr lang="en-US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26F6A5-DAB9-4763-826D-0723EF562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99" b="95477" l="9799" r="89950">
                        <a14:foregroundMark x1="29899" y1="91457" x2="24121" y2="92965"/>
                        <a14:foregroundMark x1="24121" y1="92965" x2="40452" y2="88442"/>
                        <a14:foregroundMark x1="40452" y1="88442" x2="26131" y2="93467"/>
                        <a14:foregroundMark x1="26131" y1="93467" x2="40201" y2="84171"/>
                        <a14:foregroundMark x1="40201" y1="84171" x2="71357" y2="91206"/>
                        <a14:foregroundMark x1="71357" y1="91206" x2="41457" y2="90201"/>
                        <a14:foregroundMark x1="41457" y1="90201" x2="57035" y2="90201"/>
                        <a14:foregroundMark x1="57035" y1="90201" x2="72111" y2="95477"/>
                        <a14:foregroundMark x1="72111" y1="95477" x2="59045" y2="86181"/>
                        <a14:foregroundMark x1="59045" y1="86181" x2="28894" y2="88945"/>
                        <a14:foregroundMark x1="28894" y1="88945" x2="43970" y2="82161"/>
                        <a14:foregroundMark x1="43970" y1="82161" x2="29899" y2="91206"/>
                        <a14:foregroundMark x1="29899" y1="91206" x2="43970" y2="84925"/>
                        <a14:foregroundMark x1="43970" y1="84925" x2="29146" y2="88945"/>
                        <a14:foregroundMark x1="29146" y1="88945" x2="42714" y2="80653"/>
                        <a14:foregroundMark x1="42714" y1="80653" x2="27889" y2="86181"/>
                        <a14:foregroundMark x1="27889" y1="86181" x2="59296" y2="74372"/>
                        <a14:foregroundMark x1="59296" y1="74372" x2="48492" y2="84673"/>
                        <a14:foregroundMark x1="48492" y1="84673" x2="66080" y2="83668"/>
                        <a14:foregroundMark x1="66080" y1="83668" x2="80653" y2="87186"/>
                        <a14:foregroundMark x1="80653" y1="87186" x2="72111" y2="86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897" y="2609756"/>
            <a:ext cx="3213287" cy="321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27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BAA0C-B98A-4C2A-BABC-33E3D4D0F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Deberes y obligaciones de los estudiantes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596D8-09A2-4B3B-9134-8B98A661E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s-PR" dirty="0"/>
              <a:t>estudiante</a:t>
            </a:r>
            <a:r>
              <a:rPr lang="en-US" dirty="0"/>
              <a:t> </a:t>
            </a:r>
            <a:r>
              <a:rPr lang="es-PR" dirty="0"/>
              <a:t>deberá</a:t>
            </a:r>
            <a:r>
              <a:rPr lang="en-US" dirty="0"/>
              <a:t> </a:t>
            </a:r>
            <a:r>
              <a:rPr lang="es-PR" dirty="0"/>
              <a:t>cumplir</a:t>
            </a:r>
            <a:r>
              <a:rPr lang="en-US" dirty="0"/>
              <a:t> con la </a:t>
            </a:r>
            <a:r>
              <a:rPr lang="es-PR" dirty="0"/>
              <a:t>fecha y el tiempo establecido para la entrega de trabajos.</a:t>
            </a:r>
          </a:p>
          <a:p>
            <a:r>
              <a:rPr lang="es-PR" dirty="0"/>
              <a:t>Es responsabilidad del estudiante entrar diariamente en el blog, Google </a:t>
            </a:r>
            <a:r>
              <a:rPr lang="es-PR" dirty="0" err="1"/>
              <a:t>Classroom</a:t>
            </a:r>
            <a:r>
              <a:rPr lang="es-PR" dirty="0"/>
              <a:t> y revisar su correo electrónico.</a:t>
            </a:r>
          </a:p>
          <a:p>
            <a:r>
              <a:rPr lang="en-US" dirty="0"/>
              <a:t>El </a:t>
            </a:r>
            <a:r>
              <a:rPr lang="es-PR" dirty="0"/>
              <a:t>estudiante</a:t>
            </a:r>
            <a:r>
              <a:rPr lang="en-US" dirty="0"/>
              <a:t> sera </a:t>
            </a:r>
            <a:r>
              <a:rPr lang="es-PR" dirty="0"/>
              <a:t>responsable</a:t>
            </a:r>
            <a:r>
              <a:rPr lang="en-US" dirty="0"/>
              <a:t>  de </a:t>
            </a:r>
            <a:r>
              <a:rPr lang="es-PR" dirty="0"/>
              <a:t>descargar</a:t>
            </a:r>
            <a:r>
              <a:rPr lang="en-US" dirty="0"/>
              <a:t> las </a:t>
            </a:r>
            <a:r>
              <a:rPr lang="es-PR" dirty="0"/>
              <a:t>lecciones</a:t>
            </a:r>
            <a:r>
              <a:rPr lang="en-US" dirty="0"/>
              <a:t> de </a:t>
            </a:r>
            <a:r>
              <a:rPr lang="en-US" dirty="0" err="1"/>
              <a:t>Edusystem</a:t>
            </a:r>
            <a:r>
              <a:rPr lang="en-US" dirty="0"/>
              <a:t>.</a:t>
            </a:r>
          </a:p>
          <a:p>
            <a:r>
              <a:rPr lang="en-US" dirty="0"/>
              <a:t>Las </a:t>
            </a:r>
            <a:r>
              <a:rPr lang="es-PR" dirty="0"/>
              <a:t>evaluaciones</a:t>
            </a:r>
            <a:r>
              <a:rPr lang="en-US" dirty="0"/>
              <a:t> </a:t>
            </a:r>
            <a:r>
              <a:rPr lang="es-PR" dirty="0"/>
              <a:t>como</a:t>
            </a:r>
            <a:r>
              <a:rPr lang="en-US" dirty="0"/>
              <a:t> </a:t>
            </a:r>
            <a:r>
              <a:rPr lang="es-PR" dirty="0"/>
              <a:t>pruebas</a:t>
            </a:r>
            <a:r>
              <a:rPr lang="en-US" dirty="0"/>
              <a:t> </a:t>
            </a:r>
            <a:r>
              <a:rPr lang="es-PR" dirty="0"/>
              <a:t>cortas</a:t>
            </a:r>
            <a:r>
              <a:rPr lang="en-US" dirty="0"/>
              <a:t>, quizzes y </a:t>
            </a:r>
            <a:r>
              <a:rPr lang="es-PR" dirty="0"/>
              <a:t>exámenes</a:t>
            </a:r>
            <a:r>
              <a:rPr lang="en-US" dirty="0"/>
              <a:t> </a:t>
            </a:r>
            <a:r>
              <a:rPr lang="es-PR" dirty="0"/>
              <a:t>serán</a:t>
            </a:r>
            <a:r>
              <a:rPr lang="en-US" dirty="0"/>
              <a:t> </a:t>
            </a:r>
            <a:r>
              <a:rPr lang="es-PR" dirty="0"/>
              <a:t>durante</a:t>
            </a:r>
            <a:r>
              <a:rPr lang="en-US" dirty="0"/>
              <a:t> el </a:t>
            </a:r>
            <a:r>
              <a:rPr lang="es-PR" dirty="0"/>
              <a:t>horario</a:t>
            </a:r>
            <a:r>
              <a:rPr lang="en-US" dirty="0"/>
              <a:t> escolar 8:00 a 3:00.</a:t>
            </a:r>
          </a:p>
        </p:txBody>
      </p:sp>
    </p:spTree>
    <p:extLst>
      <p:ext uri="{BB962C8B-B14F-4D97-AF65-F5344CB8AC3E}">
        <p14:creationId xmlns:p14="http://schemas.microsoft.com/office/powerpoint/2010/main" val="3727893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598E4-FE0F-4F23-9265-5BD4D6432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Deberes y obligaciones de los estudiantes y padres.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FA53A-0841-4977-87CC-245BF7E89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PR" dirty="0"/>
              <a:t>Cualquier</a:t>
            </a:r>
            <a:r>
              <a:rPr lang="en-US" dirty="0"/>
              <a:t> </a:t>
            </a:r>
            <a:r>
              <a:rPr lang="es-PR" dirty="0"/>
              <a:t>comunicación con el maestro deberá ser por email.</a:t>
            </a:r>
          </a:p>
          <a:p>
            <a:r>
              <a:rPr lang="es-PR" dirty="0"/>
              <a:t>Los padres deberán proveerle al estudiante un área de estudio adecuado.</a:t>
            </a:r>
            <a:r>
              <a:rPr lang="en-US" dirty="0"/>
              <a:t> </a:t>
            </a:r>
          </a:p>
          <a:p>
            <a:r>
              <a:rPr lang="en-US" dirty="0"/>
              <a:t>Los padres </a:t>
            </a:r>
            <a:r>
              <a:rPr lang="es-PR" dirty="0"/>
              <a:t>deberán</a:t>
            </a:r>
            <a:r>
              <a:rPr lang="en-US" dirty="0"/>
              <a:t> </a:t>
            </a:r>
            <a:r>
              <a:rPr lang="es-PR" dirty="0"/>
              <a:t>supervisar</a:t>
            </a:r>
            <a:r>
              <a:rPr lang="en-US" dirty="0"/>
              <a:t> las </a:t>
            </a:r>
            <a:r>
              <a:rPr lang="es-PR" dirty="0"/>
              <a:t>tareas</a:t>
            </a:r>
            <a:r>
              <a:rPr lang="en-US" dirty="0"/>
              <a:t>.</a:t>
            </a:r>
          </a:p>
          <a:p>
            <a:r>
              <a:rPr lang="es-PR" dirty="0"/>
              <a:t>Fomentar</a:t>
            </a:r>
            <a:r>
              <a:rPr lang="en-US" dirty="0"/>
              <a:t> el </a:t>
            </a:r>
            <a:r>
              <a:rPr lang="es-PR" dirty="0"/>
              <a:t>respeto</a:t>
            </a:r>
            <a:r>
              <a:rPr lang="en-US" dirty="0"/>
              <a:t> entre maestros, </a:t>
            </a:r>
            <a:r>
              <a:rPr lang="es-PR" dirty="0"/>
              <a:t>estudiantes</a:t>
            </a:r>
            <a:r>
              <a:rPr lang="en-US" dirty="0"/>
              <a:t> y padres.</a:t>
            </a:r>
          </a:p>
          <a:p>
            <a:r>
              <a:rPr lang="en-US" dirty="0"/>
              <a:t>Es </a:t>
            </a:r>
            <a:r>
              <a:rPr lang="es-PR" dirty="0"/>
              <a:t>importante</a:t>
            </a:r>
            <a:r>
              <a:rPr lang="en-US" dirty="0"/>
              <a:t> que </a:t>
            </a:r>
            <a:r>
              <a:rPr lang="es-PR" dirty="0"/>
              <a:t>ningún</a:t>
            </a:r>
            <a:r>
              <a:rPr lang="en-US" dirty="0"/>
              <a:t> padre se </a:t>
            </a:r>
            <a:r>
              <a:rPr lang="es-PR" dirty="0"/>
              <a:t>registre</a:t>
            </a:r>
            <a:r>
              <a:rPr lang="en-US" dirty="0"/>
              <a:t> </a:t>
            </a:r>
            <a:r>
              <a:rPr lang="es-PR" dirty="0"/>
              <a:t>como</a:t>
            </a:r>
            <a:r>
              <a:rPr lang="en-US" dirty="0"/>
              <a:t> </a:t>
            </a:r>
            <a:r>
              <a:rPr lang="es-PR" dirty="0"/>
              <a:t>estudiante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044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AAEC-68FA-4DC4-AC70-1BB23C05A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s-PR" dirty="0"/>
              <a:t>Notas</a:t>
            </a:r>
            <a:r>
              <a:rPr lang="en-US" dirty="0"/>
              <a:t> </a:t>
            </a:r>
            <a:r>
              <a:rPr lang="es-PR" dirty="0"/>
              <a:t>Importantes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E3880-29B0-43A7-A884-67044AB48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Las </a:t>
            </a:r>
            <a:r>
              <a:rPr lang="es-PR" sz="3200" dirty="0"/>
              <a:t>evaluaciones</a:t>
            </a:r>
            <a:r>
              <a:rPr lang="en-US" sz="3200" dirty="0"/>
              <a:t> </a:t>
            </a:r>
            <a:r>
              <a:rPr lang="es-PR" sz="3200" dirty="0"/>
              <a:t>serán</a:t>
            </a:r>
            <a:r>
              <a:rPr lang="en-US" sz="3200" dirty="0"/>
              <a:t> 3 </a:t>
            </a:r>
            <a:r>
              <a:rPr lang="es-PR" sz="3200" dirty="0"/>
              <a:t>exámenes</a:t>
            </a:r>
            <a:r>
              <a:rPr lang="en-US" sz="3200" dirty="0"/>
              <a:t> y 2 </a:t>
            </a:r>
            <a:r>
              <a:rPr lang="es-PR" sz="3200" dirty="0"/>
              <a:t>avalúos</a:t>
            </a:r>
            <a:r>
              <a:rPr lang="en-US" dirty="0"/>
              <a:t>.</a:t>
            </a:r>
          </a:p>
          <a:p>
            <a:r>
              <a:rPr lang="en-US" sz="3200" dirty="0"/>
              <a:t>Los </a:t>
            </a:r>
            <a:r>
              <a:rPr lang="es-PR" sz="3200" dirty="0"/>
              <a:t>calendarios</a:t>
            </a:r>
            <a:r>
              <a:rPr lang="en-US" sz="3200" dirty="0"/>
              <a:t> se </a:t>
            </a:r>
            <a:r>
              <a:rPr lang="es-PR" sz="3200" dirty="0"/>
              <a:t>publicaran</a:t>
            </a:r>
            <a:r>
              <a:rPr lang="en-US" sz="3200" dirty="0"/>
              <a:t> </a:t>
            </a:r>
            <a:r>
              <a:rPr lang="es-PR" sz="3200" dirty="0"/>
              <a:t>viernes.</a:t>
            </a:r>
          </a:p>
          <a:p>
            <a:r>
              <a:rPr lang="es-ES" sz="3200" dirty="0"/>
              <a:t>Tareas: 1 día de retraso -5 puntos, , 2 días de retraso -10 puntos, 3 día de retraso no se aceptara la tarea.</a:t>
            </a:r>
          </a:p>
          <a:p>
            <a:endParaRPr lang="es-PR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7671CB-E20E-400C-8B2A-EF3D7720C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25377" y1="83668" x2="44724" y2="81910"/>
                        <a14:backgroundMark x1="44724" y1="81910" x2="18844" y2="71106"/>
                        <a14:backgroundMark x1="18844" y1="71106" x2="33920" y2="73618"/>
                        <a14:backgroundMark x1="33920" y1="73618" x2="20352" y2="65578"/>
                        <a14:backgroundMark x1="20352" y1="65578" x2="11558" y2="75377"/>
                        <a14:backgroundMark x1="11558" y1="75377" x2="25377" y2="70854"/>
                        <a14:backgroundMark x1="25377" y1="70854" x2="16332" y2="79899"/>
                        <a14:backgroundMark x1="16332" y1="79899" x2="31658" y2="68593"/>
                        <a14:backgroundMark x1="31658" y1="68593" x2="18844" y2="68593"/>
                        <a14:backgroundMark x1="18844" y1="68593" x2="19849" y2="83920"/>
                        <a14:backgroundMark x1="19849" y1="83920" x2="29146" y2="71106"/>
                        <a14:backgroundMark x1="29146" y1="71106" x2="12814" y2="78643"/>
                        <a14:backgroundMark x1="12814" y1="78643" x2="28141" y2="82161"/>
                        <a14:backgroundMark x1="28141" y1="82161" x2="17337" y2="89196"/>
                        <a14:backgroundMark x1="17337" y1="89196" x2="30653" y2="85427"/>
                        <a14:backgroundMark x1="30653" y1="85427" x2="17085" y2="86935"/>
                        <a14:backgroundMark x1="17085" y1="86935" x2="29146" y2="92211"/>
                        <a14:backgroundMark x1="29146" y1="92211" x2="47236" y2="85176"/>
                        <a14:backgroundMark x1="47236" y1="85176" x2="36935" y2="78141"/>
                        <a14:backgroundMark x1="36935" y1="78141" x2="31156" y2="89698"/>
                        <a14:backgroundMark x1="31156" y1="89698" x2="44221" y2="90955"/>
                        <a14:backgroundMark x1="44221" y1="90955" x2="63065" y2="85678"/>
                        <a14:backgroundMark x1="63065" y1="85678" x2="44724" y2="92965"/>
                        <a14:backgroundMark x1="44724" y1="92965" x2="69849" y2="89196"/>
                        <a14:backgroundMark x1="69849" y1="89196" x2="54020" y2="90452"/>
                        <a14:backgroundMark x1="54020" y1="90452" x2="69598" y2="86935"/>
                        <a14:backgroundMark x1="69598" y1="86935" x2="58040" y2="93467"/>
                        <a14:backgroundMark x1="58040" y1="93467" x2="73367" y2="88945"/>
                        <a14:backgroundMark x1="73367" y1="88945" x2="56533" y2="92211"/>
                        <a14:backgroundMark x1="56533" y1="92211" x2="70101" y2="89698"/>
                        <a14:backgroundMark x1="70101" y1="89698" x2="58040" y2="94724"/>
                        <a14:backgroundMark x1="58040" y1="94724" x2="72864" y2="89698"/>
                        <a14:backgroundMark x1="72864" y1="89698" x2="58794" y2="94472"/>
                        <a14:backgroundMark x1="58794" y1="94472" x2="81156" y2="88442"/>
                        <a14:backgroundMark x1="81156" y1="88442" x2="66332" y2="92211"/>
                        <a14:backgroundMark x1="66332" y1="92211" x2="81407" y2="80151"/>
                        <a14:backgroundMark x1="81407" y1="80151" x2="69598" y2="84422"/>
                        <a14:backgroundMark x1="69598" y1="84422" x2="81407" y2="74121"/>
                        <a14:backgroundMark x1="81407" y1="74121" x2="62060" y2="79648"/>
                        <a14:backgroundMark x1="62060" y1="79648" x2="79397" y2="73367"/>
                        <a14:backgroundMark x1="79397" y1="73367" x2="64824" y2="81156"/>
                        <a14:backgroundMark x1="64824" y1="81156" x2="79146" y2="77387"/>
                        <a14:backgroundMark x1="79146" y1="77387" x2="65829" y2="82412"/>
                        <a14:backgroundMark x1="65829" y1="82412" x2="86181" y2="71357"/>
                        <a14:backgroundMark x1="86181" y1="71357" x2="70603" y2="80905"/>
                        <a14:backgroundMark x1="70603" y1="80905" x2="94472" y2="73367"/>
                        <a14:backgroundMark x1="94472" y1="73367" x2="71357" y2="77889"/>
                        <a14:backgroundMark x1="71357" y1="77889" x2="86181" y2="67337"/>
                        <a14:backgroundMark x1="86181" y1="67337" x2="54523" y2="71106"/>
                        <a14:backgroundMark x1="54523" y1="71106" x2="69347" y2="76884"/>
                        <a14:backgroundMark x1="69347" y1="76884" x2="52764" y2="79146"/>
                        <a14:backgroundMark x1="52764" y1="79146" x2="74623" y2="63568"/>
                        <a14:backgroundMark x1="74623" y1="63568" x2="55025" y2="71357"/>
                        <a14:backgroundMark x1="55025" y1="71357" x2="69598" y2="69849"/>
                        <a14:backgroundMark x1="69598" y1="69849" x2="56281" y2="73869"/>
                        <a14:backgroundMark x1="56281" y1="73869" x2="73869" y2="75879"/>
                        <a14:backgroundMark x1="73869" y1="75879" x2="59296" y2="77387"/>
                        <a14:backgroundMark x1="59296" y1="77387" x2="72111" y2="68342"/>
                        <a14:backgroundMark x1="72111" y1="68342" x2="60302" y2="74121"/>
                        <a14:backgroundMark x1="60302" y1="74121" x2="79397" y2="68342"/>
                        <a14:backgroundMark x1="79397" y1="68342" x2="89447" y2="60302"/>
                        <a14:backgroundMark x1="89447" y1="60302" x2="76131" y2="72362"/>
                        <a14:backgroundMark x1="76131" y1="72362" x2="88945" y2="63317"/>
                        <a14:backgroundMark x1="88945" y1="63317" x2="76884" y2="73869"/>
                        <a14:backgroundMark x1="76884" y1="73869" x2="92714" y2="57789"/>
                        <a14:backgroundMark x1="92714" y1="57789" x2="83920" y2="66583"/>
                        <a14:backgroundMark x1="83920" y1="66583" x2="80653" y2="81156"/>
                        <a14:backgroundMark x1="80653" y1="81156" x2="90201" y2="61558"/>
                        <a14:backgroundMark x1="90201" y1="61558" x2="82663" y2="72864"/>
                        <a14:backgroundMark x1="82663" y1="72864" x2="91960" y2="63317"/>
                        <a14:backgroundMark x1="91960" y1="63317" x2="89196" y2="75628"/>
                        <a14:backgroundMark x1="89196" y1="75628" x2="95226" y2="62563"/>
                        <a14:backgroundMark x1="95226" y1="62563" x2="85176" y2="70352"/>
                        <a14:backgroundMark x1="85176" y1="70352" x2="82663" y2="86935"/>
                        <a14:backgroundMark x1="82663" y1="86935" x2="90955" y2="75377"/>
                        <a14:backgroundMark x1="90955" y1="75377" x2="76633" y2="85930"/>
                        <a14:backgroundMark x1="76633" y1="85930" x2="84422" y2="72111"/>
                        <a14:backgroundMark x1="84422" y1="72111" x2="77638" y2="84925"/>
                        <a14:backgroundMark x1="77638" y1="84925" x2="61809" y2="84925"/>
                        <a14:backgroundMark x1="61809" y1="84925" x2="77136" y2="90704"/>
                        <a14:backgroundMark x1="77136" y1="90704" x2="59296" y2="63065"/>
                        <a14:backgroundMark x1="59296" y1="63065" x2="75879" y2="73367"/>
                        <a14:backgroundMark x1="75879" y1="73367" x2="59045" y2="78141"/>
                        <a14:backgroundMark x1="59045" y1="78141" x2="46231" y2="76131"/>
                        <a14:backgroundMark x1="46231" y1="76131" x2="52261" y2="87940"/>
                        <a14:backgroundMark x1="52261" y1="87940" x2="44472" y2="75879"/>
                        <a14:backgroundMark x1="44472" y1="75879" x2="50000" y2="88693"/>
                        <a14:backgroundMark x1="50000" y1="88693" x2="55779" y2="77387"/>
                        <a14:backgroundMark x1="55779" y1="77387" x2="43719" y2="80905"/>
                        <a14:backgroundMark x1="43719" y1="80905" x2="12814" y2="65578"/>
                        <a14:backgroundMark x1="12814" y1="65578" x2="10553" y2="88442"/>
                        <a14:backgroundMark x1="10553" y1="88442" x2="22613" y2="82412"/>
                        <a14:backgroundMark x1="22613" y1="82412" x2="21106" y2="69849"/>
                        <a14:backgroundMark x1="21106" y1="69849" x2="20603" y2="83920"/>
                        <a14:backgroundMark x1="20603" y1="83920" x2="35427" y2="85678"/>
                        <a14:backgroundMark x1="35427" y1="85678" x2="34925" y2="83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845" y="3575685"/>
            <a:ext cx="37909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47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A34E1-FFA3-4750-BD59-4DD1607E0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/>
              <a:t>Programas</a:t>
            </a:r>
            <a:r>
              <a:rPr lang="en-US" dirty="0"/>
              <a:t> </a:t>
            </a:r>
            <a:r>
              <a:rPr lang="es-PR" dirty="0"/>
              <a:t>Adicionales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7DCA7-5CFE-4AD0-876E-C1987BD7E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Club de </a:t>
            </a:r>
            <a:r>
              <a:rPr lang="es-PR" sz="2000" dirty="0"/>
              <a:t>periodismo</a:t>
            </a:r>
          </a:p>
          <a:p>
            <a:r>
              <a:rPr lang="es-PR" sz="2000" dirty="0"/>
              <a:t>Clases</a:t>
            </a:r>
            <a:r>
              <a:rPr lang="en-US" sz="2000" dirty="0"/>
              <a:t> de </a:t>
            </a:r>
            <a:r>
              <a:rPr lang="es-PR" sz="2000" dirty="0"/>
              <a:t>arte</a:t>
            </a:r>
            <a:r>
              <a:rPr lang="en-US" sz="2000" dirty="0"/>
              <a:t> </a:t>
            </a:r>
          </a:p>
          <a:p>
            <a:r>
              <a:rPr lang="es-PR" sz="2000" dirty="0"/>
              <a:t>Empresarismo</a:t>
            </a:r>
          </a:p>
          <a:p>
            <a:r>
              <a:rPr lang="en-US" sz="2000" dirty="0"/>
              <a:t>Centro de </a:t>
            </a:r>
            <a:r>
              <a:rPr lang="es-PR" sz="2000" dirty="0"/>
              <a:t>estudios</a:t>
            </a:r>
            <a:r>
              <a:rPr lang="en-US" sz="2000" dirty="0"/>
              <a:t> </a:t>
            </a:r>
            <a:r>
              <a:rPr lang="es-PR" sz="2000" dirty="0"/>
              <a:t>virtuales</a:t>
            </a:r>
          </a:p>
          <a:p>
            <a:r>
              <a:rPr lang="es-PR" sz="2000" dirty="0"/>
              <a:t>Programa</a:t>
            </a:r>
            <a:r>
              <a:rPr lang="en-US" sz="2000" dirty="0"/>
              <a:t> Ned</a:t>
            </a:r>
          </a:p>
          <a:p>
            <a:r>
              <a:rPr lang="en-US" sz="2000" dirty="0"/>
              <a:t>Sociedad de Honor</a:t>
            </a:r>
          </a:p>
          <a:p>
            <a:r>
              <a:rPr lang="en-US" sz="2000" dirty="0"/>
              <a:t>Danza </a:t>
            </a:r>
            <a:r>
              <a:rPr lang="es-PR" sz="2000" dirty="0"/>
              <a:t>Litúrgica</a:t>
            </a:r>
          </a:p>
          <a:p>
            <a:r>
              <a:rPr lang="es-PR" sz="2000" dirty="0"/>
              <a:t>Robótica (presencial) Sr. Lleras</a:t>
            </a:r>
          </a:p>
        </p:txBody>
      </p:sp>
    </p:spTree>
    <p:extLst>
      <p:ext uri="{BB962C8B-B14F-4D97-AF65-F5344CB8AC3E}">
        <p14:creationId xmlns:p14="http://schemas.microsoft.com/office/powerpoint/2010/main" val="556172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4D3A0-766E-4DA4-B8D8-8D975B323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/>
              <a:t>Códigos de Google </a:t>
            </a:r>
            <a:r>
              <a:rPr lang="es-PR" dirty="0" err="1"/>
              <a:t>Classroom</a:t>
            </a:r>
            <a:endParaRPr lang="es-PR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DC06F96-28D5-4DB9-9553-921E0FCF81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604820"/>
              </p:ext>
            </p:extLst>
          </p:nvPr>
        </p:nvGraphicFramePr>
        <p:xfrm>
          <a:off x="1660124" y="2562543"/>
          <a:ext cx="8673484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6742">
                  <a:extLst>
                    <a:ext uri="{9D8B030D-6E8A-4147-A177-3AD203B41FA5}">
                      <a16:colId xmlns:a16="http://schemas.microsoft.com/office/drawing/2014/main" val="127182152"/>
                    </a:ext>
                  </a:extLst>
                </a:gridCol>
                <a:gridCol w="4336742">
                  <a:extLst>
                    <a:ext uri="{9D8B030D-6E8A-4147-A177-3AD203B41FA5}">
                      <a16:colId xmlns:a16="http://schemas.microsoft.com/office/drawing/2014/main" val="4089048649"/>
                    </a:ext>
                  </a:extLst>
                </a:gridCol>
              </a:tblGrid>
              <a:tr h="329021">
                <a:tc>
                  <a:txBody>
                    <a:bodyPr/>
                    <a:lstStyle/>
                    <a:p>
                      <a:r>
                        <a:rPr lang="es-PR" dirty="0"/>
                        <a:t>Grado y grupo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 err="1"/>
                        <a:t>Codigo</a:t>
                      </a:r>
                      <a:r>
                        <a:rPr lang="es-PR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397300"/>
                  </a:ext>
                </a:extLst>
              </a:tr>
              <a:tr h="575786">
                <a:tc>
                  <a:txBody>
                    <a:bodyPr/>
                    <a:lstStyle/>
                    <a:p>
                      <a:r>
                        <a:rPr lang="es-PR" dirty="0"/>
                        <a:t>4-1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e7m6mhu</a:t>
                      </a:r>
                    </a:p>
                    <a:p>
                      <a:endParaRPr lang="es-P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16704"/>
                  </a:ext>
                </a:extLst>
              </a:tr>
              <a:tr h="575786">
                <a:tc>
                  <a:txBody>
                    <a:bodyPr/>
                    <a:lstStyle/>
                    <a:p>
                      <a:r>
                        <a:rPr lang="es-PR" dirty="0"/>
                        <a:t>4-2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xooeyx3</a:t>
                      </a:r>
                    </a:p>
                    <a:p>
                      <a:endParaRPr lang="es-P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126503"/>
                  </a:ext>
                </a:extLst>
              </a:tr>
              <a:tr h="575786">
                <a:tc>
                  <a:txBody>
                    <a:bodyPr/>
                    <a:lstStyle/>
                    <a:p>
                      <a:r>
                        <a:rPr lang="es-PR" dirty="0"/>
                        <a:t>4-B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w5rxfdz</a:t>
                      </a:r>
                    </a:p>
                    <a:p>
                      <a:endParaRPr lang="es-P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093084"/>
                  </a:ext>
                </a:extLst>
              </a:tr>
              <a:tr h="575786">
                <a:tc>
                  <a:txBody>
                    <a:bodyPr/>
                    <a:lstStyle/>
                    <a:p>
                      <a:r>
                        <a:rPr lang="es-PR" dirty="0"/>
                        <a:t>5-1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c2ljiqc</a:t>
                      </a:r>
                    </a:p>
                    <a:p>
                      <a:endParaRPr lang="es-P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646202"/>
                  </a:ext>
                </a:extLst>
              </a:tr>
              <a:tr h="575786">
                <a:tc>
                  <a:txBody>
                    <a:bodyPr/>
                    <a:lstStyle/>
                    <a:p>
                      <a:r>
                        <a:rPr lang="es-PR" dirty="0"/>
                        <a:t>5-2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dirty="0"/>
                        <a:t>vt6s747</a:t>
                      </a:r>
                    </a:p>
                    <a:p>
                      <a:endParaRPr lang="es-P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17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875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A060F-DC5E-490A-A0F1-6C7BECB16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224637" cy="535950"/>
          </a:xfrm>
        </p:spPr>
        <p:txBody>
          <a:bodyPr>
            <a:normAutofit fontScale="90000"/>
          </a:bodyPr>
          <a:lstStyle/>
          <a:p>
            <a:r>
              <a:rPr lang="es-PR" dirty="0"/>
              <a:t>Programa de Clases de 5-2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A211686-BC0F-4F11-999B-2E14104B16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683812"/>
              </p:ext>
            </p:extLst>
          </p:nvPr>
        </p:nvGraphicFramePr>
        <p:xfrm>
          <a:off x="1633492" y="1877792"/>
          <a:ext cx="8398277" cy="4104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046">
                  <a:extLst>
                    <a:ext uri="{9D8B030D-6E8A-4147-A177-3AD203B41FA5}">
                      <a16:colId xmlns:a16="http://schemas.microsoft.com/office/drawing/2014/main" val="802306592"/>
                    </a:ext>
                  </a:extLst>
                </a:gridCol>
                <a:gridCol w="1433715">
                  <a:extLst>
                    <a:ext uri="{9D8B030D-6E8A-4147-A177-3AD203B41FA5}">
                      <a16:colId xmlns:a16="http://schemas.microsoft.com/office/drawing/2014/main" val="2798019212"/>
                    </a:ext>
                  </a:extLst>
                </a:gridCol>
                <a:gridCol w="1439381">
                  <a:extLst>
                    <a:ext uri="{9D8B030D-6E8A-4147-A177-3AD203B41FA5}">
                      <a16:colId xmlns:a16="http://schemas.microsoft.com/office/drawing/2014/main" val="3182501825"/>
                    </a:ext>
                  </a:extLst>
                </a:gridCol>
                <a:gridCol w="1445047">
                  <a:extLst>
                    <a:ext uri="{9D8B030D-6E8A-4147-A177-3AD203B41FA5}">
                      <a16:colId xmlns:a16="http://schemas.microsoft.com/office/drawing/2014/main" val="3989611011"/>
                    </a:ext>
                  </a:extLst>
                </a:gridCol>
                <a:gridCol w="1433716">
                  <a:extLst>
                    <a:ext uri="{9D8B030D-6E8A-4147-A177-3AD203B41FA5}">
                      <a16:colId xmlns:a16="http://schemas.microsoft.com/office/drawing/2014/main" val="3789742056"/>
                    </a:ext>
                  </a:extLst>
                </a:gridCol>
                <a:gridCol w="1235372">
                  <a:extLst>
                    <a:ext uri="{9D8B030D-6E8A-4147-A177-3AD203B41FA5}">
                      <a16:colId xmlns:a16="http://schemas.microsoft.com/office/drawing/2014/main" val="1722324441"/>
                    </a:ext>
                  </a:extLst>
                </a:gridCol>
              </a:tblGrid>
              <a:tr h="270920">
                <a:tc>
                  <a:txBody>
                    <a:bodyPr/>
                    <a:lstStyle/>
                    <a:p>
                      <a:r>
                        <a:rPr lang="es-PR" sz="1200" dirty="0"/>
                        <a:t>Horario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Lunes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Martes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Miércoles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Jueves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Viernes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66407"/>
                  </a:ext>
                </a:extLst>
              </a:tr>
              <a:tr h="451533">
                <a:tc>
                  <a:txBody>
                    <a:bodyPr/>
                    <a:lstStyle/>
                    <a:p>
                      <a:r>
                        <a:rPr lang="es-PR" sz="1200" dirty="0"/>
                        <a:t>7:45 – 8:00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 Reflexión Salón Hogar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Reflexión Salón Hogar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Reflexión Salón Hogar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Reflexión Salón Hogar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Reflexión Salón Hogar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269229"/>
                  </a:ext>
                </a:extLst>
              </a:tr>
              <a:tr h="580293">
                <a:tc>
                  <a:txBody>
                    <a:bodyPr/>
                    <a:lstStyle/>
                    <a:p>
                      <a:r>
                        <a:rPr lang="es-PR" sz="1200" dirty="0"/>
                        <a:t>8:00 – 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Inglés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Inglés </a:t>
                      </a:r>
                    </a:p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Inglés </a:t>
                      </a:r>
                    </a:p>
                    <a:p>
                      <a:r>
                        <a:rPr lang="es-PR" sz="1200" dirty="0"/>
                        <a:t>Conversacional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Inglés </a:t>
                      </a:r>
                    </a:p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Inglés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255598"/>
                  </a:ext>
                </a:extLst>
              </a:tr>
              <a:tr h="609569">
                <a:tc>
                  <a:txBody>
                    <a:bodyPr/>
                    <a:lstStyle/>
                    <a:p>
                      <a:r>
                        <a:rPr lang="es-PR" sz="1200" dirty="0"/>
                        <a:t>8:50 – 9:40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Matemáticas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Matemáticas </a:t>
                      </a:r>
                    </a:p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Matemáticas </a:t>
                      </a:r>
                    </a:p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Matemáticas </a:t>
                      </a:r>
                    </a:p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Educación Física </a:t>
                      </a:r>
                    </a:p>
                    <a:p>
                      <a:endParaRPr lang="es-P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710255"/>
                  </a:ext>
                </a:extLst>
              </a:tr>
              <a:tr h="428956">
                <a:tc>
                  <a:txBody>
                    <a:bodyPr/>
                    <a:lstStyle/>
                    <a:p>
                      <a:r>
                        <a:rPr lang="es-PR" sz="1200" dirty="0"/>
                        <a:t>9:40 – 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Merienda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Merienda </a:t>
                      </a:r>
                    </a:p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Merienda </a:t>
                      </a:r>
                    </a:p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Merienda </a:t>
                      </a:r>
                    </a:p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Merienda </a:t>
                      </a:r>
                    </a:p>
                    <a:p>
                      <a:endParaRPr lang="es-P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666302"/>
                  </a:ext>
                </a:extLst>
              </a:tr>
              <a:tr h="270920">
                <a:tc>
                  <a:txBody>
                    <a:bodyPr/>
                    <a:lstStyle/>
                    <a:p>
                      <a:r>
                        <a:rPr lang="es-PR" sz="1200" dirty="0"/>
                        <a:t>9:55 – 10:45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Ciencias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Ciencias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Ciencias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Ciencias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Ciencias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562645"/>
                  </a:ext>
                </a:extLst>
              </a:tr>
              <a:tr h="474109">
                <a:tc>
                  <a:txBody>
                    <a:bodyPr/>
                    <a:lstStyle/>
                    <a:p>
                      <a:r>
                        <a:rPr lang="es-PR" sz="1200" dirty="0"/>
                        <a:t>10:45 – 11:45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Almuerzo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Almuerzo </a:t>
                      </a:r>
                    </a:p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Almuerzo </a:t>
                      </a:r>
                    </a:p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Almuerzo </a:t>
                      </a:r>
                    </a:p>
                    <a:p>
                      <a:endParaRPr lang="es-P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Almuerzo </a:t>
                      </a:r>
                    </a:p>
                    <a:p>
                      <a:endParaRPr lang="es-P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83367"/>
                  </a:ext>
                </a:extLst>
              </a:tr>
              <a:tr h="270920">
                <a:tc>
                  <a:txBody>
                    <a:bodyPr/>
                    <a:lstStyle/>
                    <a:p>
                      <a:r>
                        <a:rPr lang="es-PR" sz="1200" dirty="0"/>
                        <a:t>11:45 – 12-45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Español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Español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Español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Español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Español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135334"/>
                  </a:ext>
                </a:extLst>
              </a:tr>
              <a:tr h="428956">
                <a:tc>
                  <a:txBody>
                    <a:bodyPr/>
                    <a:lstStyle/>
                    <a:p>
                      <a:r>
                        <a:rPr lang="es-PR" sz="1200" dirty="0"/>
                        <a:t>12:45 – 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Estudios Sociales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Estudios Sociales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Estudios Sociales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Estudios Sociales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Estudios Sociales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885411"/>
                  </a:ext>
                </a:extLst>
              </a:tr>
              <a:tr h="270920">
                <a:tc>
                  <a:txBody>
                    <a:bodyPr/>
                    <a:lstStyle/>
                    <a:p>
                      <a:r>
                        <a:rPr lang="es-PR" sz="1200" dirty="0"/>
                        <a:t>1:35 – 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Religión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Religión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Religión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Religión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R" sz="1200" dirty="0"/>
                        <a:t>Religión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893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807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904EB-D09E-4116-8993-53F7A5B92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/>
              <a:t>Reunión de Equipo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C1DF6-8C58-455B-A3D9-49E6C5A08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R" dirty="0"/>
              <a:t>Martes 11 de agosto será la reunión de equipo para conocer a todos los maestros.</a:t>
            </a:r>
          </a:p>
          <a:p>
            <a:r>
              <a:rPr lang="es-PR" dirty="0"/>
              <a:t>	meet.google.com/</a:t>
            </a:r>
            <a:r>
              <a:rPr lang="es-PR" dirty="0" err="1"/>
              <a:t>yqq-pyzr-rvr</a:t>
            </a:r>
            <a:endParaRPr lang="es-PR" dirty="0"/>
          </a:p>
          <a:p>
            <a:r>
              <a:rPr lang="es-PR" dirty="0"/>
              <a:t>Hora 9-10</a:t>
            </a:r>
          </a:p>
        </p:txBody>
      </p:sp>
    </p:spTree>
    <p:extLst>
      <p:ext uri="{BB962C8B-B14F-4D97-AF65-F5344CB8AC3E}">
        <p14:creationId xmlns:p14="http://schemas.microsoft.com/office/powerpoint/2010/main" val="959046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CC0A0-4D59-4600-AA69-1AA444277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/>
              <a:t>Comunicación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90B78-C3DA-406B-87E5-389D6330C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ydejesusasr.school.blog</a:t>
            </a:r>
            <a:r>
              <a:rPr lang="en-US" dirty="0"/>
              <a:t> (</a:t>
            </a:r>
            <a:r>
              <a:rPr lang="en-US" dirty="0" err="1"/>
              <a:t>Wordpress</a:t>
            </a:r>
            <a:r>
              <a:rPr lang="en-US" dirty="0"/>
              <a:t>)</a:t>
            </a:r>
          </a:p>
          <a:p>
            <a:r>
              <a:rPr lang="en-US" dirty="0">
                <a:hlinkClick r:id="rId2"/>
              </a:rPr>
              <a:t>ydejesus@asrbpr.org</a:t>
            </a:r>
            <a:r>
              <a:rPr lang="en-US" dirty="0"/>
              <a:t> </a:t>
            </a:r>
          </a:p>
          <a:p>
            <a:r>
              <a:rPr lang="en-US" dirty="0" err="1"/>
              <a:t>Officina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(787) 798 2829</a:t>
            </a:r>
          </a:p>
          <a:p>
            <a:endParaRPr lang="en-US" dirty="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AF685D75-9F43-4C95-ACFD-B0C828A24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897" y="2285999"/>
            <a:ext cx="377190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303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478</TotalTime>
  <Words>557</Words>
  <Application>Microsoft Office PowerPoint</Application>
  <PresentationFormat>Widescreen</PresentationFormat>
  <Paragraphs>146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Garamond</vt:lpstr>
      <vt:lpstr>Organic</vt:lpstr>
      <vt:lpstr>PowerPoint Presentation</vt:lpstr>
      <vt:lpstr>PowerPoint Presentation</vt:lpstr>
      <vt:lpstr>PowerPoint Presentation</vt:lpstr>
      <vt:lpstr>Plataformas a Utilizarse</vt:lpstr>
      <vt:lpstr>Dias de la clase de Inglés(Virtual)</vt:lpstr>
      <vt:lpstr>Deberes y obligaciones de los estudiantes</vt:lpstr>
      <vt:lpstr>Deberes y obligaciones de los estudiantes</vt:lpstr>
      <vt:lpstr>Deberes y obligaciones de los estudiantes</vt:lpstr>
      <vt:lpstr>Deberes y obligaciones de los estudiantes y padres.</vt:lpstr>
      <vt:lpstr> Notas Importantes</vt:lpstr>
      <vt:lpstr>Programas Adicionales</vt:lpstr>
      <vt:lpstr>Códigos de Google Classroom</vt:lpstr>
      <vt:lpstr>Programa de Clases de 5-2</vt:lpstr>
      <vt:lpstr>Reunión de Equipo</vt:lpstr>
      <vt:lpstr>Comunicación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yvonne</dc:creator>
  <cp:lastModifiedBy>yvonne</cp:lastModifiedBy>
  <cp:revision>52</cp:revision>
  <dcterms:created xsi:type="dcterms:W3CDTF">2020-08-03T15:32:15Z</dcterms:created>
  <dcterms:modified xsi:type="dcterms:W3CDTF">2020-08-10T03:59:23Z</dcterms:modified>
</cp:coreProperties>
</file>